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6" r:id="rId6"/>
    <p:sldId id="262" r:id="rId7"/>
    <p:sldId id="263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sser.Marion" initials="N" lastIdx="1" clrIdx="0">
    <p:extLst>
      <p:ext uri="{19B8F6BF-5375-455C-9EA6-DF929625EA0E}">
        <p15:presenceInfo xmlns:p15="http://schemas.microsoft.com/office/powerpoint/2012/main" userId="S-1-5-21-737544064-3160098397-222450227-2288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8" autoAdjust="0"/>
    <p:restoredTop sz="65000" autoAdjust="0"/>
  </p:normalViewPr>
  <p:slideViewPr>
    <p:cSldViewPr snapToGrid="0">
      <p:cViewPr varScale="1">
        <p:scale>
          <a:sx n="57" d="100"/>
          <a:sy n="57" d="100"/>
        </p:scale>
        <p:origin x="1675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2CF90-A1D7-42B9-AB15-0EE85DEE0422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B2015-5078-4F7F-9D53-3B839CA1852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262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jour1actu.com/monde/pourquoi-lukraine-est-elle-en-train-de-se-dechirer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24 février dernier, Vladimir Poutine annonce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« une opération militaire spéciale » en Ukraine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surprend le monde entier en bombardant le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pays et en commençant à l’envahir.</a:t>
            </a:r>
          </a:p>
          <a:p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Quelles sont les raisons de cette guerre ? Quels sont les risques pour l’Europe ? Et pour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b="0" i="0" kern="1200" baseline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France ? </a:t>
            </a:r>
          </a:p>
          <a:p>
            <a:r>
              <a:rPr lang="fr-FR" sz="1200" b="0" i="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nombreuses questions que se posent vos élèves et auxquelles nous apportons des éléments de réponses dans ce diaporama.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B2015-5078-4F7F-9D53-3B839CA1852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6115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P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rojeter la vidéo (1’17 min) </a:t>
            </a: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Demander aux élèves : </a:t>
            </a:r>
          </a:p>
          <a:p>
            <a:pPr marL="171450" lvl="0" indent="-171450">
              <a:buFontTx/>
              <a:buChar char="-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Quand la guerre en Ukraine a-t -elle commencé? Qui a décidé d’engager la guerre contre l’Ukraine ? </a:t>
            </a:r>
          </a:p>
          <a:p>
            <a:pPr marL="171450" lvl="0" indent="-171450">
              <a:buFontTx/>
              <a:buChar char="-"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Puis annoncer la problématique de la séance : </a:t>
            </a:r>
            <a:r>
              <a:rPr lang="fr-FR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 se passe-t-il en Ukraine ? Pourquoi sommes-nous concernés par cette guerre ? </a:t>
            </a: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Présenter la  carte de la guerre en Ukraine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Faire remarquer les dimensions importantes de l’Ukraine (603 548 km²), un peu plus grande que la France.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Montrer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nom des pays limitrophes et l’importance des frontières communes entre l’Ukraine et la Russie (plus de 1500 km).</a:t>
            </a:r>
          </a:p>
          <a:p>
            <a:pPr lvl="0" algn="l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Faire prendre conscience aux élèves de la </a:t>
            </a:r>
            <a:r>
              <a:rPr lang="fr-FR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proximité géographique entre la France et l’Ukraine</a:t>
            </a:r>
            <a:r>
              <a:rPr lang="fr-FR" sz="1200" b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(environ 2000 km)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On peut aussi utiliser « 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google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» pour que les élèves cherchent l’itinéraire à emprunter pour aller de leur commune jusqu’à Kiev, le nom des pays d’Europe à traverser, la distance en kilomètre et la durée approximative du voyage.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Expliquer que </a:t>
            </a:r>
            <a:r>
              <a:rPr lang="fr-FR" sz="1200" b="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l’Ukraine fait partie du continent européen, mais n’appartient pas à l’Union européenne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Rappeler la notion de continent (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vaste étendue émergée du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sol </a:t>
            </a:r>
            <a:r>
              <a:rPr lang="fr-FR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à la surface du</a:t>
            </a:r>
            <a:r>
              <a:rPr lang="fr-FR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globe terrestre)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définir rapidement l’Union européenne (union politique et économique de 27 pays d’Europe) et rappeler les trois grands moments forts de sa construction (Déclaration Schuman du 9 mai 1950, traité de Rome en 1957 et traité de Maastricht en 1992).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B2015-5078-4F7F-9D53-3B839CA1852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1289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Compléter le tableau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avec les élèves: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i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Zelensky</a:t>
            </a:r>
            <a:r>
              <a:rPr lang="fr-FR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fr-FR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démocratie – Kiev – Moscou</a:t>
            </a:r>
            <a:r>
              <a:rPr lang="fr-FR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fr-FR" sz="120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dictature – Poutine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 Donner le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nombre d’habitants des deux pays en guerre </a:t>
            </a:r>
            <a:r>
              <a:rPr lang="fr-FR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44 millions en Ukraine, 144 millions en Russie),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religion majoritaire (le christianisme orthodoxe),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langues parlées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faisant remarquer que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l’Ukraine est un pays bilingue, avec à l’ouest des Ukrainiens qui parlent majoritairement l’ukrainien et à l’est majoritairement le russe.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ontrer aux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élèves que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c’est l’une des origines de la complexité de la société ukrainienne avec d’un côté certains Ukrainiens qui se sentent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proches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 la Russie et d’autres qui désirent s’en éloigner.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Expliquer aux élèves qu’en Russie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risque 15 ans de prison quand on manifeste en Russie contre la guerre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Ukraine alors qu’en France on dispose de la liberté d’expression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B2015-5078-4F7F-9D53-3B839CA1852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8722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Lire l’interview à haute voix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- Demander</a:t>
            </a:r>
            <a:r>
              <a:rPr lang="fr-FR" sz="1200" b="0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 2" panose="05020102010507070707" pitchFamily="18" charset="2"/>
              </a:rPr>
              <a:t> aux élèves : « </a:t>
            </a:r>
            <a:r>
              <a:rPr lang="fr-F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Pourquoi Vladimir Poutine </a:t>
            </a:r>
            <a:r>
              <a:rPr lang="fr-FR" sz="1200" b="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veut-il</a:t>
            </a:r>
            <a:r>
              <a:rPr lang="fr-F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contrôler l’Ukraine alors qu’il a le plus grand pays du monde ?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fr-FR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Surligner en rouge les trois raisons évoquées par Isabelle Facon dans cette interview.</a:t>
            </a:r>
            <a:endParaRPr lang="fr-FR" sz="1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-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Insister sur la demande d’adhésion de l’Ukraine à l’Union européenne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montrer les craintes de la Russie de voir un pays démocratique et défenseur des droits de l’homme se développer dans son voisinage.</a:t>
            </a: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évoquer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d’autres causes du conflit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qui ne seront pas forcement à étudier avec des élèves de cycle 3 : le rapprochement de l’Ukraine avec l’OTAN, le désir de la Russie d’accéder aux ports de la mer Noire, aux richesses minières et au blé ukrainien et au charbon du Donbass.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également montrer que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l’Ukraine est en conflit avec la Russie depuis longtemps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utilisant la vidéo un jour/une actu de février 2015, « Pourquoi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l’Ukraine est-elle en train de se déchirer? »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https://www.1jour1actu.com/monde/pourquoi-lukraine-est-elle-en-train-de-se-dechirer</a:t>
            </a:r>
            <a:r>
              <a:rPr lang="fr-FR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fr-FR" sz="1200" dirty="0" smtClean="0"/>
              <a:t>coproduction Milan presse et France Télévisions).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 smtClean="0">
                <a:sym typeface="Wingdings 2" panose="05020102010507070707" pitchFamily="18" charset="2"/>
              </a:rPr>
              <a:t></a:t>
            </a:r>
            <a:r>
              <a:rPr lang="fr-FR" sz="1200" dirty="0" smtClean="0"/>
              <a:t>Avant de passer à la slide suivante,</a:t>
            </a:r>
            <a:r>
              <a:rPr lang="fr-FR" sz="1200" baseline="0" dirty="0" smtClean="0"/>
              <a:t> 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ecueillir les avis des élèves,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sans montrer les documents : « que font les Ukrainiens face à l’agression russe ? » pour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recueillir leurs représentations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 smtClean="0"/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B2015-5078-4F7F-9D53-3B839CA1852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601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Montrer les trois photographies ainsi que la carte de la diapo 1 pour expliquer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vers quels pays se réfugient les Ukrainiens et préciser qu’il s’agit de pays de l’Union européenne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prendre le temps de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décrire les photographies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montrant que les populations ont été prises au dépourvu (abri de fortune, départ de l’Ukraine parfois à pied) et que les femmes se battent aussi.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expliquer aux élèves que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France a connu une situation similaire en 1940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où 9 millions de Français ont fui en 5 semaines :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l’Exode.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Expliquer les différentes attitudes des Ukrainiens:</a:t>
            </a: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 se réfugient dans les pays de l’Union européenne ;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 se réfugient dans des abris dans les villes bombardées ;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fr-FR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Ils résistent avec les armes.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B2015-5078-4F7F-9D53-3B839CA1852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0825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xpliquer que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France n’est pas en guerre contre la Russie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qu’elle aide les Ukrainiens et qu’elle cherche aussi à jouer un rôle de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médiateur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entre les différents belligérants. On peut aussi expliquer qu’Emanuel Macron, Président de la République est également Président du Conseil de l’Union européenne durant 6 mois.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Demander pourquoi la tour Eiffel est illuminée avec les couleurs du drapeau ukrainien</a:t>
            </a:r>
            <a:r>
              <a:rPr lang="fr-FR" sz="1200" b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-&gt;</a:t>
            </a:r>
            <a:r>
              <a:rPr lang="fr-FR" sz="1200" b="0" i="1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200" b="0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fr-FR" sz="1200" b="0" i="1" baseline="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solidarité avec le peuple ukrainien.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demander aux élèves s’ils connaissent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d’autres manifestions de solidarité dans leur commune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-&gt; </a:t>
            </a:r>
            <a:r>
              <a:rPr lang="fr-FR" sz="1200" i="1" dirty="0" smtClean="0"/>
              <a:t>Ils réalisent des œuvres d’art - Ils font des dons- Ils hébergent des Ukrainiens dans leur maison- Ils transportent des médicaments et de la nourriture jusqu’en Ukraine- Ils manifestent dans les rues- des enfants sont accueillis dans les écoles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faire un lien avec les valeurs de la République française en particulier la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fraternité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baseline="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B2015-5078-4F7F-9D53-3B839CA1852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15833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Expliquer qu’une guerre mondiale ne devrait pas avoir lieu car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aucun pays n’y a intérêt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lvl="0"/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Rassurer les élèves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en expliquant que la France n’est pas en guerre et qu’il n’y a pas d’engrenage comme lors de la Première Guerre mondiale</a:t>
            </a:r>
          </a:p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 2" panose="05020102010507070707" pitchFamily="18" charset="2"/>
              </a:rPr>
              <a:t>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peut expliquer que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France fait partie de l’OTAN qui est une alliance militaire défensive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créée en 1949 lors de la guerre froide (l’article 5 prévoit une solidarité entre les pays de l’OTAN).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B2015-5078-4F7F-9D53-3B839CA1852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534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2123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89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23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1956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069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215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5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4600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2783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7482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9454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B028-6FB1-47AE-AEC6-4472DB889ABB}" type="datetimeFigureOut">
              <a:rPr lang="fr-FR" smtClean="0"/>
              <a:t>14/03/2022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295E9-3719-4DD2-ACD6-F857CB052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399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5.xml"/><Relationship Id="rId5" Type="http://schemas.openxmlformats.org/officeDocument/2006/relationships/image" Target="../media/image2.jpg"/><Relationship Id="rId10" Type="http://schemas.openxmlformats.org/officeDocument/2006/relationships/slide" Target="slide6.xml"/><Relationship Id="rId4" Type="http://schemas.microsoft.com/office/2007/relationships/hdphoto" Target="../media/hdphoto1.wdp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ecole.nathan.fr/guerre-ukraine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hyperlink" Target="https://www.midilibre.fr/2022/02/24/kiev-en-images-embouteillages-monstres-metro-comme-refuge-face-aux-bombes-la-panique-sempare-les-habitants-10132338.php" TargetMode="External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rancebleu.fr/infos/societe/guerre-en-ukraine-les-efforts-d-une-famille-d-accueil-d-ukrainiens-pour-les-rapatrier-en-correze-1645726902" TargetMode="External"/><Relationship Id="rId5" Type="http://schemas.openxmlformats.org/officeDocument/2006/relationships/image" Target="../media/image2.jp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cole.nathan.fr/ifacon" TargetMode="Externa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5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74"/>
            <a:ext cx="12192000" cy="6874226"/>
          </a:xfrm>
          <a:prstGeom prst="rect">
            <a:avLst/>
          </a:prstGeom>
        </p:spPr>
      </p:pic>
      <p:sp>
        <p:nvSpPr>
          <p:cNvPr id="51" name="Rectangle à coins arrondis 50"/>
          <p:cNvSpPr/>
          <p:nvPr/>
        </p:nvSpPr>
        <p:spPr>
          <a:xfrm>
            <a:off x="3476790" y="5074"/>
            <a:ext cx="5160614" cy="7078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270311" y="0"/>
            <a:ext cx="7651377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 smtClean="0">
                <a:solidFill>
                  <a:srgbClr val="00B0F0"/>
                </a:solidFill>
              </a:rPr>
              <a:t>La guerre en Ukraine</a:t>
            </a:r>
            <a:endParaRPr lang="fr-FR" sz="6000" b="1" dirty="0">
              <a:solidFill>
                <a:srgbClr val="00B0F0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88" y="6421820"/>
            <a:ext cx="943012" cy="299545"/>
          </a:xfrm>
          <a:prstGeom prst="rect">
            <a:avLst/>
          </a:prstGeom>
        </p:spPr>
      </p:pic>
      <p:sp>
        <p:nvSpPr>
          <p:cNvPr id="35" name="ZoneTexte 34"/>
          <p:cNvSpPr txBox="1"/>
          <p:nvPr/>
        </p:nvSpPr>
        <p:spPr>
          <a:xfrm>
            <a:off x="597182" y="2973682"/>
            <a:ext cx="524175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hlinkClick r:id="rId6" action="ppaction://hlinksldjump"/>
              </a:rPr>
              <a:t>Qui est en guerre contre qui ?</a:t>
            </a:r>
            <a:endParaRPr lang="fr-FR" sz="32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597182" y="4020011"/>
            <a:ext cx="52280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hlinkClick r:id="rId7" action="ppaction://hlinksldjump"/>
              </a:rPr>
              <a:t>Pourquoi la guerre ?</a:t>
            </a:r>
            <a:endParaRPr lang="fr-FR" sz="3200" b="1" dirty="0"/>
          </a:p>
        </p:txBody>
      </p:sp>
      <p:sp>
        <p:nvSpPr>
          <p:cNvPr id="46" name="ZoneTexte 45">
            <a:hlinkClick r:id="rId8" action="ppaction://hlinksldjump"/>
          </p:cNvPr>
          <p:cNvSpPr txBox="1"/>
          <p:nvPr/>
        </p:nvSpPr>
        <p:spPr>
          <a:xfrm>
            <a:off x="597182" y="1927353"/>
            <a:ext cx="5241757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hlinkClick r:id="rId8" action="ppaction://hlinksldjump"/>
              </a:rPr>
              <a:t>Où est l’Ukraine ?</a:t>
            </a:r>
            <a:endParaRPr lang="fr-FR" sz="3200" b="1" dirty="0"/>
          </a:p>
        </p:txBody>
      </p:sp>
      <p:cxnSp>
        <p:nvCxnSpPr>
          <p:cNvPr id="22" name="Connecteur droit 21"/>
          <p:cNvCxnSpPr/>
          <p:nvPr/>
        </p:nvCxnSpPr>
        <p:spPr>
          <a:xfrm flipH="1">
            <a:off x="597182" y="1927353"/>
            <a:ext cx="2" cy="2570435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ZoneTexte 51"/>
          <p:cNvSpPr txBox="1"/>
          <p:nvPr/>
        </p:nvSpPr>
        <p:spPr>
          <a:xfrm rot="16200000">
            <a:off x="-464286" y="6169029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©Editions Nathan 2022</a:t>
            </a:r>
            <a:endParaRPr lang="fr-FR" sz="800" dirty="0"/>
          </a:p>
        </p:txBody>
      </p:sp>
      <p:sp>
        <p:nvSpPr>
          <p:cNvPr id="58" name="ZoneTexte 57"/>
          <p:cNvSpPr txBox="1"/>
          <p:nvPr/>
        </p:nvSpPr>
        <p:spPr>
          <a:xfrm rot="16200000">
            <a:off x="11111371" y="4390066"/>
            <a:ext cx="5180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</a:t>
            </a:r>
            <a:r>
              <a:rPr lang="fr-FR" sz="800" dirty="0" err="1" smtClean="0"/>
              <a:t>iStock</a:t>
            </a:r>
            <a:endParaRPr lang="fr-FR" sz="800" dirty="0"/>
          </a:p>
        </p:txBody>
      </p:sp>
      <p:sp>
        <p:nvSpPr>
          <p:cNvPr id="15" name="ZoneTexte 14"/>
          <p:cNvSpPr txBox="1"/>
          <p:nvPr/>
        </p:nvSpPr>
        <p:spPr>
          <a:xfrm>
            <a:off x="6599453" y="4121721"/>
            <a:ext cx="5214346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hlinkClick r:id="rId9" action="ppaction://hlinksldjump"/>
              </a:rPr>
              <a:t>Devons-nous craindre une guerre mondiale ?</a:t>
            </a:r>
            <a:endParaRPr lang="fr-FR" sz="3200" b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6626864" y="3228186"/>
            <a:ext cx="5228052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hlinkClick r:id="rId10" action="ppaction://hlinksldjump"/>
              </a:rPr>
              <a:t>Et la France ?</a:t>
            </a:r>
            <a:endParaRPr lang="fr-FR" sz="3200" b="1" dirty="0"/>
          </a:p>
        </p:txBody>
      </p:sp>
      <p:cxnSp>
        <p:nvCxnSpPr>
          <p:cNvPr id="18" name="Connecteur droit 17"/>
          <p:cNvCxnSpPr/>
          <p:nvPr/>
        </p:nvCxnSpPr>
        <p:spPr>
          <a:xfrm flipH="1">
            <a:off x="6613161" y="1877173"/>
            <a:ext cx="13703" cy="3260966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6599453" y="1877173"/>
            <a:ext cx="5228052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hlinkClick r:id="rId11" action="ppaction://hlinksldjump"/>
              </a:rPr>
              <a:t>Comment réagissent les Ukrainiens ?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32808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29344" y="6191435"/>
            <a:ext cx="2384057" cy="314325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ZoneTexte 34"/>
          <p:cNvSpPr txBox="1"/>
          <p:nvPr/>
        </p:nvSpPr>
        <p:spPr>
          <a:xfrm>
            <a:off x="4238281" y="0"/>
            <a:ext cx="377729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Où est l’Ukraine ?</a:t>
            </a:r>
            <a:endParaRPr lang="fr-FR" sz="2800" b="1" dirty="0"/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88" y="6421820"/>
            <a:ext cx="943012" cy="299545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 rot="16200000">
            <a:off x="-464286" y="6169029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©Editions Nathan 2022</a:t>
            </a:r>
            <a:endParaRPr lang="fr-FR" sz="800" dirty="0"/>
          </a:p>
        </p:txBody>
      </p:sp>
      <p:pic>
        <p:nvPicPr>
          <p:cNvPr id="43" name="Imag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7158" y="814759"/>
            <a:ext cx="8652486" cy="54619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Image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2096" y="814759"/>
            <a:ext cx="609600" cy="609600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10004612" y="1785471"/>
            <a:ext cx="2084294" cy="115943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Regardez la vidéo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1200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ecole.nathan.fr/guerre-</a:t>
            </a:r>
            <a:r>
              <a:rPr lang="fr-FR" sz="1200" u="sng" dirty="0" err="1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ukraine</a:t>
            </a:r>
            <a:endParaRPr lang="fr-FR" sz="1200" u="sng" dirty="0" smtClean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900" i="1" dirty="0"/>
              <a:t>Guerre en Ukraine : les images de l'invasion russe – L’Express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 rot="16200000">
            <a:off x="7174987" y="5587780"/>
            <a:ext cx="54213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©AFDEC</a:t>
            </a:r>
            <a:endParaRPr lang="fr-FR" sz="800" dirty="0"/>
          </a:p>
        </p:txBody>
      </p:sp>
      <p:cxnSp>
        <p:nvCxnSpPr>
          <p:cNvPr id="4" name="Connecteur en arc 3"/>
          <p:cNvCxnSpPr>
            <a:stCxn id="46" idx="0"/>
            <a:endCxn id="72" idx="3"/>
          </p:cNvCxnSpPr>
          <p:nvPr/>
        </p:nvCxnSpPr>
        <p:spPr>
          <a:xfrm rot="16200000" flipV="1">
            <a:off x="10596272" y="1334983"/>
            <a:ext cx="665912" cy="23506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887158" y="6237154"/>
            <a:ext cx="2164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La guerre en Ukraine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86699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à coins arrondis 19"/>
          <p:cNvSpPr/>
          <p:nvPr/>
        </p:nvSpPr>
        <p:spPr>
          <a:xfrm>
            <a:off x="1035423" y="693306"/>
            <a:ext cx="9776012" cy="58782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 de texte 2"/>
          <p:cNvSpPr txBox="1">
            <a:spLocks noChangeArrowheads="1"/>
          </p:cNvSpPr>
          <p:nvPr/>
        </p:nvSpPr>
        <p:spPr bwMode="auto">
          <a:xfrm>
            <a:off x="1199888" y="2553052"/>
            <a:ext cx="9447082" cy="384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fr-FR" sz="2000" b="1" dirty="0">
                <a:effectLst/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Nom du </a:t>
            </a:r>
            <a:r>
              <a:rPr lang="fr-FR" sz="2000" b="1" dirty="0" smtClean="0">
                <a:effectLst/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pays</a:t>
            </a:r>
          </a:p>
          <a:p>
            <a:pPr algn="ctr" defTabSz="760413">
              <a:spcAft>
                <a:spcPts val="300"/>
              </a:spcAft>
              <a:tabLst>
                <a:tab pos="1344613" algn="l"/>
              </a:tabLst>
            </a:pPr>
            <a:r>
              <a:rPr lang="fr-FR" sz="2000" dirty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…………………............. 				 ………………….............</a:t>
            </a:r>
          </a:p>
          <a:p>
            <a:pPr algn="ctr" defTabSz="760413">
              <a:spcAft>
                <a:spcPts val="300"/>
              </a:spcAft>
              <a:tabLst>
                <a:tab pos="1344613" algn="l"/>
              </a:tabLst>
            </a:pPr>
            <a:endParaRPr lang="fr-FR" sz="2000" dirty="0" smtClean="0">
              <a:latin typeface="Calibri" panose="020F0502020204030204" pitchFamily="34" charset="0"/>
              <a:ea typeface="Yu Gothic UI Semilight" panose="020B0400000000000000" pitchFamily="34" charset="-128"/>
              <a:cs typeface="Calibri" panose="020F0502020204030204" pitchFamily="34" charset="0"/>
            </a:endParaRPr>
          </a:p>
          <a:p>
            <a:pPr algn="ctr">
              <a:spcAft>
                <a:spcPts val="300"/>
              </a:spcAft>
            </a:pPr>
            <a:r>
              <a:rPr lang="fr-FR" sz="2000" b="1" dirty="0" smtClean="0">
                <a:effectLst/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Dirigeant</a:t>
            </a:r>
          </a:p>
          <a:p>
            <a:pPr algn="ctr" defTabSz="760413">
              <a:spcAft>
                <a:spcPts val="300"/>
              </a:spcAft>
              <a:tabLst>
                <a:tab pos="1344613" algn="l"/>
              </a:tabLst>
            </a:pPr>
            <a:r>
              <a:rPr lang="fr-FR" sz="2000" dirty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…………………............. </a:t>
            </a:r>
            <a:r>
              <a:rPr lang="fr-FR" sz="20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				</a:t>
            </a:r>
            <a:r>
              <a:rPr lang="fr-FR" sz="2000" dirty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………………….............</a:t>
            </a:r>
            <a:endParaRPr lang="fr-FR" sz="2000" dirty="0" smtClean="0">
              <a:latin typeface="Calibri" panose="020F0502020204030204" pitchFamily="34" charset="0"/>
              <a:ea typeface="Yu Gothic UI Semilight" panose="020B0400000000000000" pitchFamily="34" charset="-128"/>
              <a:cs typeface="Calibri" panose="020F0502020204030204" pitchFamily="34" charset="0"/>
            </a:endParaRPr>
          </a:p>
          <a:p>
            <a:pPr algn="ctr" defTabSz="760413">
              <a:spcAft>
                <a:spcPts val="300"/>
              </a:spcAft>
              <a:tabLst>
                <a:tab pos="1344613" algn="l"/>
              </a:tabLst>
            </a:pP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fr-FR" sz="2000" b="1" dirty="0" smtClean="0">
                <a:effectLst/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Capitale</a:t>
            </a:r>
          </a:p>
          <a:p>
            <a:pPr algn="ctr" defTabSz="760413">
              <a:spcAft>
                <a:spcPts val="300"/>
              </a:spcAft>
              <a:tabLst>
                <a:tab pos="1344613" algn="l"/>
              </a:tabLst>
            </a:pPr>
            <a:r>
              <a:rPr lang="fr-FR" sz="2000" dirty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…………………............. </a:t>
            </a:r>
            <a:r>
              <a:rPr lang="fr-FR" sz="20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				</a:t>
            </a:r>
            <a:r>
              <a:rPr lang="fr-FR" sz="2000" dirty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………………….............</a:t>
            </a:r>
            <a:endParaRPr lang="fr-FR" sz="2000" dirty="0" smtClean="0">
              <a:latin typeface="Calibri" panose="020F0502020204030204" pitchFamily="34" charset="0"/>
              <a:ea typeface="Yu Gothic UI Semilight" panose="020B0400000000000000" pitchFamily="34" charset="-128"/>
              <a:cs typeface="Calibri" panose="020F0502020204030204" pitchFamily="34" charset="0"/>
            </a:endParaRPr>
          </a:p>
          <a:p>
            <a:pPr algn="ctr" defTabSz="760413">
              <a:spcAft>
                <a:spcPts val="300"/>
              </a:spcAft>
              <a:tabLst>
                <a:tab pos="1344613" algn="l"/>
              </a:tabLst>
            </a:pP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300"/>
              </a:spcAft>
            </a:pPr>
            <a:r>
              <a:rPr lang="fr-FR" sz="2000" b="1" dirty="0" smtClean="0">
                <a:effectLst/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Régime politique</a:t>
            </a:r>
          </a:p>
          <a:p>
            <a:pPr algn="ctr" defTabSz="760413">
              <a:spcAft>
                <a:spcPts val="300"/>
              </a:spcAft>
              <a:tabLst>
                <a:tab pos="1344613" algn="l"/>
              </a:tabLst>
            </a:pPr>
            <a:r>
              <a:rPr lang="fr-FR" sz="2000" dirty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…………………............. </a:t>
            </a:r>
            <a:r>
              <a:rPr lang="fr-FR" sz="2000" dirty="0" smtClean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				</a:t>
            </a:r>
            <a:r>
              <a:rPr lang="fr-FR" sz="2000" dirty="0">
                <a:latin typeface="Calibri" panose="020F0502020204030204" pitchFamily="34" charset="0"/>
                <a:ea typeface="Yu Gothic UI Semilight" panose="020B0400000000000000" pitchFamily="34" charset="-128"/>
                <a:cs typeface="Calibri" panose="020F0502020204030204" pitchFamily="34" charset="0"/>
              </a:rPr>
              <a:t> ………………….............</a:t>
            </a:r>
            <a:endParaRPr lang="fr-FR" sz="20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defTabSz="760413">
              <a:spcAft>
                <a:spcPts val="300"/>
              </a:spcAft>
              <a:tabLst>
                <a:tab pos="1344613" algn="l"/>
              </a:tabLst>
            </a:pPr>
            <a:endParaRPr lang="fr-FR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4176970" y="0"/>
            <a:ext cx="4598182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Qui est en guerre contre qui ?</a:t>
            </a:r>
            <a:endParaRPr lang="fr-FR" sz="2800" b="1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0" t="12778" r="16369"/>
          <a:stretch/>
        </p:blipFill>
        <p:spPr bwMode="auto">
          <a:xfrm>
            <a:off x="2594982" y="854975"/>
            <a:ext cx="1732890" cy="1548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2" r="10165"/>
          <a:stretch/>
        </p:blipFill>
        <p:spPr bwMode="auto">
          <a:xfrm>
            <a:off x="7542391" y="845871"/>
            <a:ext cx="1784463" cy="159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88" y="6421820"/>
            <a:ext cx="943012" cy="299545"/>
          </a:xfrm>
          <a:prstGeom prst="rect">
            <a:avLst/>
          </a:prstGeom>
        </p:spPr>
      </p:pic>
      <p:sp>
        <p:nvSpPr>
          <p:cNvPr id="43" name="ZoneTexte 42"/>
          <p:cNvSpPr txBox="1"/>
          <p:nvPr/>
        </p:nvSpPr>
        <p:spPr>
          <a:xfrm rot="16200000">
            <a:off x="-473527" y="6169029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©Editions Nathan 2022</a:t>
            </a:r>
            <a:endParaRPr lang="fr-FR" sz="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556883" y="2361819"/>
            <a:ext cx="156645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</a:t>
            </a:r>
            <a:r>
              <a:rPr lang="fr-FR" sz="800" dirty="0" err="1" smtClean="0"/>
              <a:t>Photographer</a:t>
            </a:r>
            <a:r>
              <a:rPr lang="fr-FR" sz="800" dirty="0" smtClean="0"/>
              <a:t> RM- </a:t>
            </a:r>
            <a:r>
              <a:rPr lang="fr-FR" sz="800" dirty="0" err="1" smtClean="0"/>
              <a:t>Shitterstock</a:t>
            </a:r>
            <a:endParaRPr lang="fr-FR" sz="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542392" y="2361819"/>
            <a:ext cx="178446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</a:t>
            </a:r>
            <a:r>
              <a:rPr lang="fr-FR" sz="800" dirty="0" err="1" smtClean="0"/>
              <a:t>Alexandros</a:t>
            </a:r>
            <a:r>
              <a:rPr lang="fr-FR" sz="800" dirty="0" smtClean="0"/>
              <a:t> </a:t>
            </a:r>
            <a:r>
              <a:rPr lang="fr-FR" sz="800" dirty="0" err="1" smtClean="0"/>
              <a:t>Michailidis</a:t>
            </a:r>
            <a:r>
              <a:rPr lang="fr-FR" sz="800" dirty="0" smtClean="0"/>
              <a:t> - </a:t>
            </a:r>
            <a:r>
              <a:rPr lang="fr-FR" sz="800" dirty="0" err="1" smtClean="0"/>
              <a:t>Shitterstock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31668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4641096" y="0"/>
            <a:ext cx="319856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Pourquoi la guerre ?</a:t>
            </a:r>
            <a:endParaRPr lang="fr-FR" sz="2800" b="1" dirty="0"/>
          </a:p>
        </p:txBody>
      </p:sp>
      <p:sp>
        <p:nvSpPr>
          <p:cNvPr id="3" name="ZoneTexte 2"/>
          <p:cNvSpPr txBox="1"/>
          <p:nvPr/>
        </p:nvSpPr>
        <p:spPr>
          <a:xfrm rot="16200000">
            <a:off x="-464286" y="6169029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©Editions Nathan 2022</a:t>
            </a:r>
            <a:endParaRPr lang="fr-FR" sz="800" dirty="0"/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88" y="6421820"/>
            <a:ext cx="943012" cy="29954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629756" y="4872578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fr-FR" sz="1000" b="0" i="1" dirty="0">
              <a:effectLst/>
              <a:latin typeface="Roboto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79CDAB6E-3001-4C25-B57F-BE63CB7FC5F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25" t="34231" r="19975" b="23670"/>
          <a:stretch/>
        </p:blipFill>
        <p:spPr>
          <a:xfrm>
            <a:off x="629756" y="901535"/>
            <a:ext cx="10787878" cy="510929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155983" y="5764613"/>
            <a:ext cx="626165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00" u="sng" dirty="0"/>
              <a:t>https://www.1jour1actu.com/monde/dossier-special-guerre-en-ukraine-une-experte-repond-a-toutes-vos-questions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2950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687" y="934011"/>
            <a:ext cx="4755116" cy="316979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Zone de texte 2"/>
          <p:cNvSpPr txBox="1">
            <a:spLocks noChangeArrowheads="1"/>
          </p:cNvSpPr>
          <p:nvPr/>
        </p:nvSpPr>
        <p:spPr bwMode="auto">
          <a:xfrm>
            <a:off x="3080653" y="6322526"/>
            <a:ext cx="3508406" cy="24770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L’arrivée </a:t>
            </a: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réfugiés </a:t>
            </a:r>
            <a:r>
              <a:rPr lang="fr-FR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à la frontière de la Pologne.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 rot="16200000">
            <a:off x="-464286" y="6169029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©Editions Nathan 2022</a:t>
            </a:r>
            <a:endParaRPr lang="fr-FR" sz="800" dirty="0"/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88" y="6421820"/>
            <a:ext cx="943012" cy="299545"/>
          </a:xfrm>
          <a:prstGeom prst="rect">
            <a:avLst/>
          </a:prstGeom>
        </p:spPr>
      </p:pic>
      <p:sp>
        <p:nvSpPr>
          <p:cNvPr id="27" name="ZoneTexte 26"/>
          <p:cNvSpPr txBox="1"/>
          <p:nvPr/>
        </p:nvSpPr>
        <p:spPr>
          <a:xfrm>
            <a:off x="3321424" y="0"/>
            <a:ext cx="563431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Comment réagissent les Ukrainiens ?</a:t>
            </a:r>
            <a:endParaRPr lang="fr-FR" sz="2800" b="1" dirty="0"/>
          </a:p>
        </p:txBody>
      </p:sp>
      <p:sp>
        <p:nvSpPr>
          <p:cNvPr id="29" name="ZoneTexte 28"/>
          <p:cNvSpPr txBox="1"/>
          <p:nvPr/>
        </p:nvSpPr>
        <p:spPr>
          <a:xfrm>
            <a:off x="56233" y="4875593"/>
            <a:ext cx="136608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©Drop of light - </a:t>
            </a:r>
            <a:r>
              <a:rPr lang="fr-FR" sz="800" dirty="0" err="1" smtClean="0"/>
              <a:t>Shitterstock</a:t>
            </a:r>
            <a:endParaRPr lang="fr-FR" sz="8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080653" y="6570233"/>
            <a:ext cx="185815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dirty="0" smtClean="0"/>
              <a:t>©Damian </a:t>
            </a:r>
            <a:r>
              <a:rPr lang="fr-FR" sz="800" dirty="0" err="1" smtClean="0"/>
              <a:t>Pankowiec</a:t>
            </a:r>
            <a:r>
              <a:rPr lang="fr-FR" sz="800" dirty="0" smtClean="0"/>
              <a:t> - </a:t>
            </a:r>
            <a:r>
              <a:rPr lang="fr-FR" sz="800" dirty="0" err="1" smtClean="0"/>
              <a:t>Shitterstock</a:t>
            </a:r>
            <a:endParaRPr lang="fr-FR" sz="800" dirty="0"/>
          </a:p>
        </p:txBody>
      </p:sp>
      <p:sp>
        <p:nvSpPr>
          <p:cNvPr id="17" name="ZoneTexte 16"/>
          <p:cNvSpPr txBox="1"/>
          <p:nvPr/>
        </p:nvSpPr>
        <p:spPr>
          <a:xfrm>
            <a:off x="8316182" y="4918562"/>
            <a:ext cx="151355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</a:t>
            </a:r>
            <a:r>
              <a:rPr lang="fr-FR" sz="800" dirty="0" err="1" smtClean="0"/>
              <a:t>Yanosh</a:t>
            </a:r>
            <a:r>
              <a:rPr lang="fr-FR" sz="800" dirty="0" smtClean="0"/>
              <a:t> </a:t>
            </a:r>
            <a:r>
              <a:rPr lang="fr-FR" sz="800" dirty="0" err="1" smtClean="0"/>
              <a:t>Nemesh</a:t>
            </a:r>
            <a:r>
              <a:rPr lang="fr-FR" sz="800" dirty="0" smtClean="0"/>
              <a:t> - </a:t>
            </a:r>
            <a:r>
              <a:rPr lang="fr-FR" sz="800" dirty="0" err="1" smtClean="0"/>
              <a:t>Shitterstock</a:t>
            </a:r>
            <a:endParaRPr lang="fr-FR" sz="800" dirty="0"/>
          </a:p>
        </p:txBody>
      </p:sp>
      <p:sp>
        <p:nvSpPr>
          <p:cNvPr id="18" name="Zone de texte 2"/>
          <p:cNvSpPr txBox="1">
            <a:spLocks noChangeArrowheads="1"/>
          </p:cNvSpPr>
          <p:nvPr/>
        </p:nvSpPr>
        <p:spPr bwMode="auto">
          <a:xfrm>
            <a:off x="8330495" y="4437352"/>
            <a:ext cx="3482395" cy="37571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 Ukrainiens apprennent à manipuler les armes à feu pour se défendre contre l’agression russe.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 10">
            <a:hlinkClick r:id="rId6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8" t="5788" b="16338"/>
          <a:stretch/>
        </p:blipFill>
        <p:spPr bwMode="auto">
          <a:xfrm>
            <a:off x="3119717" y="3211897"/>
            <a:ext cx="5289326" cy="313318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one de texte 2"/>
          <p:cNvSpPr txBox="1">
            <a:spLocks noChangeArrowheads="1"/>
          </p:cNvSpPr>
          <p:nvPr/>
        </p:nvSpPr>
        <p:spPr bwMode="auto">
          <a:xfrm>
            <a:off x="114012" y="4125011"/>
            <a:ext cx="2526134" cy="7293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2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Dans le métro de Kiev, les habitants trouvent refuge pour se protéger des bombardements </a:t>
            </a:r>
            <a:r>
              <a:rPr lang="fr-FR" sz="12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russes.</a:t>
            </a:r>
            <a:endParaRPr lang="fr-FR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7107" y="1120161"/>
            <a:ext cx="4975783" cy="331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1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/>
          <p:cNvSpPr txBox="1"/>
          <p:nvPr/>
        </p:nvSpPr>
        <p:spPr>
          <a:xfrm>
            <a:off x="4709586" y="0"/>
            <a:ext cx="2144818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fr-FR" sz="2800" b="1" dirty="0" smtClean="0"/>
              <a:t>Et la France ?</a:t>
            </a:r>
            <a:endParaRPr lang="fr-FR" sz="2800" b="1" dirty="0"/>
          </a:p>
        </p:txBody>
      </p:sp>
      <p:pic>
        <p:nvPicPr>
          <p:cNvPr id="21" name="Image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" t="16693" r="430" b="10858"/>
          <a:stretch/>
        </p:blipFill>
        <p:spPr bwMode="auto">
          <a:xfrm>
            <a:off x="2779945" y="643244"/>
            <a:ext cx="6283371" cy="5960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88" y="6421820"/>
            <a:ext cx="943012" cy="29954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 rot="16200000">
            <a:off x="-464286" y="6169029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©Editions Nathan 2022</a:t>
            </a:r>
            <a:endParaRPr lang="fr-FR" sz="800" dirty="0"/>
          </a:p>
        </p:txBody>
      </p:sp>
      <p:sp>
        <p:nvSpPr>
          <p:cNvPr id="23" name="ZoneTexte 22"/>
          <p:cNvSpPr txBox="1"/>
          <p:nvPr/>
        </p:nvSpPr>
        <p:spPr>
          <a:xfrm rot="16200000">
            <a:off x="8976914" y="6301510"/>
            <a:ext cx="3882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©DR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1861312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/>
          <p:cNvSpPr txBox="1"/>
          <p:nvPr/>
        </p:nvSpPr>
        <p:spPr>
          <a:xfrm>
            <a:off x="2829715" y="0"/>
            <a:ext cx="699240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Devons-nous craindre une guerre mondiale ?</a:t>
            </a:r>
            <a:endParaRPr lang="fr-FR" sz="2800" b="1" dirty="0"/>
          </a:p>
        </p:txBody>
      </p:sp>
      <p:sp>
        <p:nvSpPr>
          <p:cNvPr id="44" name="Zone de texte 2"/>
          <p:cNvSpPr txBox="1">
            <a:spLocks noChangeArrowheads="1"/>
          </p:cNvSpPr>
          <p:nvPr/>
        </p:nvSpPr>
        <p:spPr bwMode="auto">
          <a:xfrm>
            <a:off x="737023" y="1026083"/>
            <a:ext cx="8263038" cy="53957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/>
            <a:r>
              <a:rPr lang="fr-FR" sz="20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fr-FR" sz="32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fr-F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Une </a:t>
            </a:r>
            <a:r>
              <a:rPr lang="fr-FR" sz="3200" b="1" strike="noStrike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guerre </a:t>
            </a:r>
            <a:r>
              <a:rPr lang="fr-FR" sz="3200" b="1" strike="noStrike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mondiale</a:t>
            </a:r>
            <a:r>
              <a:rPr lang="fr-F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arrive quand les pays ont des alliances entre eux, c’est-à-dire quand ils se sont promis de se défendre les uns les autres. Cela peut faire des engrenages. </a:t>
            </a:r>
            <a:endParaRPr lang="fr-FR" sz="3200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	Les </a:t>
            </a:r>
            <a:r>
              <a:rPr lang="fr-F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pays qui sont de grandes puissances militaires (la France, les États-Unis, la Chine, etc.) ne vont donc pas s’engager dans ce conflit </a:t>
            </a:r>
            <a:r>
              <a:rPr lang="fr-FR" sz="32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[…]. </a:t>
            </a:r>
            <a:r>
              <a:rPr lang="fr-F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Donc, il ne devrait pas y avoir de guerre </a:t>
            </a:r>
            <a:r>
              <a:rPr lang="fr-FR" sz="32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mondiale.</a:t>
            </a:r>
            <a:r>
              <a:rPr lang="fr-FR" sz="3200" i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fr-FR" sz="3200" i="1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</a:p>
          <a:p>
            <a:pPr algn="just"/>
            <a:endParaRPr lang="fr-FR" sz="2000" i="1" dirty="0" smtClean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/>
            <a:r>
              <a:rPr lang="fr-F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Isabelle Facon (spécialiste des</a:t>
            </a:r>
            <a:r>
              <a:rPr lang="fr-F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smtClean="0"/>
              <a:t>politiques de défense et de sécurité russes</a:t>
            </a:r>
            <a:r>
              <a:rPr lang="fr-F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</a:p>
          <a:p>
            <a:pPr algn="r"/>
            <a:r>
              <a:rPr lang="fr-F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 mars 2022, </a:t>
            </a:r>
            <a:r>
              <a:rPr lang="fr-FR" u="sng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www.1jour1actu.com </a:t>
            </a:r>
            <a:r>
              <a:rPr lang="fr-FR" dirty="0" smtClean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" name="Imag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988" y="6421820"/>
            <a:ext cx="943012" cy="299545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 rot="16200000">
            <a:off x="-464286" y="6169029"/>
            <a:ext cx="116249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 dirty="0" smtClean="0"/>
              <a:t>©Editions Nathan 2022</a:t>
            </a:r>
            <a:endParaRPr lang="fr-FR" sz="8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485" y="1362419"/>
            <a:ext cx="609600" cy="609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386047" y="2649071"/>
            <a:ext cx="2528047" cy="12348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2000" b="1" dirty="0" smtClean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Lisez l’article en entier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fr-FR" sz="9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ecole.nathan.fr/</a:t>
            </a:r>
            <a:r>
              <a:rPr lang="fr-FR" sz="9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ifacon</a:t>
            </a:r>
            <a:endParaRPr lang="fr-FR" sz="9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fr-FR" sz="900" i="1" dirty="0" smtClean="0">
                <a:latin typeface="Roboto"/>
              </a:rPr>
              <a:t>Dossier spécial guerre en Ukraine – 1 jour 1 actu</a:t>
            </a:r>
            <a:endParaRPr lang="fr-FR" sz="900" i="1" dirty="0">
              <a:latin typeface="Roboto"/>
            </a:endParaRPr>
          </a:p>
        </p:txBody>
      </p:sp>
      <p:cxnSp>
        <p:nvCxnSpPr>
          <p:cNvPr id="11" name="Connecteur en arc 10"/>
          <p:cNvCxnSpPr>
            <a:stCxn id="10" idx="0"/>
            <a:endCxn id="2" idx="3"/>
          </p:cNvCxnSpPr>
          <p:nvPr/>
        </p:nvCxnSpPr>
        <p:spPr>
          <a:xfrm rot="16200000" flipV="1">
            <a:off x="9966152" y="1965152"/>
            <a:ext cx="981852" cy="385986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4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1415</Words>
  <Application>Microsoft Office PowerPoint</Application>
  <PresentationFormat>Grand écran</PresentationFormat>
  <Paragraphs>103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5" baseType="lpstr">
      <vt:lpstr>Yu Gothic UI Semilight</vt:lpstr>
      <vt:lpstr>Arial</vt:lpstr>
      <vt:lpstr>Calibri</vt:lpstr>
      <vt:lpstr>Calibri Light</vt:lpstr>
      <vt:lpstr>Roboto</vt:lpstr>
      <vt:lpstr>Times New Roman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Noesser.Marion</dc:creator>
  <cp:lastModifiedBy>Fragonard.Alice</cp:lastModifiedBy>
  <cp:revision>64</cp:revision>
  <dcterms:created xsi:type="dcterms:W3CDTF">2022-03-07T14:25:15Z</dcterms:created>
  <dcterms:modified xsi:type="dcterms:W3CDTF">2022-03-14T16:32:24Z</dcterms:modified>
</cp:coreProperties>
</file>